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6791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7766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8413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05094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8466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484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6471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7350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4660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7046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7952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574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1106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402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1018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4524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395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6FF7-DAAD-4081-BC43-9AD71766833B}" type="datetimeFigureOut">
              <a:rPr lang="fr-FR" smtClean="0"/>
              <a:pPr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18EA9-304B-4533-B42D-A8A6B4F47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50728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01137afc9a2770da3ff484f/presentation-cio-de-poissy-sartrouville" TargetMode="External"/><Relationship Id="rId2" Type="http://schemas.openxmlformats.org/officeDocument/2006/relationships/hyperlink" Target="http://www.onisep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b="1" spc="-1" dirty="0">
                <a:latin typeface="Calibri"/>
              </a:rPr>
              <a:t>RÉUNION D’INFORMATION</a:t>
            </a:r>
            <a:r>
              <a:rPr lang="fr-FR" dirty="0"/>
              <a:t/>
            </a:r>
            <a:br>
              <a:rPr lang="fr-FR" dirty="0"/>
            </a:br>
            <a:r>
              <a:rPr lang="fr-FR" spc="-1" dirty="0">
                <a:latin typeface="Calibri"/>
              </a:rPr>
              <a:t>ORIENTATION POST 3</a:t>
            </a:r>
            <a:r>
              <a:rPr lang="fr-FR" spc="-1" baseline="30000" dirty="0">
                <a:latin typeface="Calibri"/>
              </a:rPr>
              <a:t>ème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defTabSz="4572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fr-FR" spc="-1" dirty="0" smtClean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pc="-1" dirty="0" smtClean="0">
                <a:solidFill>
                  <a:schemeClr val="tx1"/>
                </a:solidFill>
                <a:latin typeface="Century Gothic"/>
              </a:rPr>
              <a:t>Collège </a:t>
            </a:r>
            <a:r>
              <a:rPr lang="fr-FR" spc="-1" dirty="0">
                <a:solidFill>
                  <a:schemeClr val="tx1"/>
                </a:solidFill>
                <a:latin typeface="Century Gothic"/>
              </a:rPr>
              <a:t>le prieure</a:t>
            </a:r>
          </a:p>
          <a:p>
            <a:pPr algn="ctr" defTabSz="4572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pc="-1" dirty="0">
                <a:solidFill>
                  <a:schemeClr val="tx1"/>
                </a:solidFill>
                <a:latin typeface="Century Gothic"/>
              </a:rPr>
              <a:t>Avril 2024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4598195" cy="838736"/>
          </a:xfrm>
          <a:prstGeom prst="rect">
            <a:avLst/>
          </a:prstGeom>
          <a:ln w="0">
            <a:noFill/>
          </a:ln>
        </p:spPr>
      </p:pic>
      <p:pic>
        <p:nvPicPr>
          <p:cNvPr id="25604" name="Picture 4" descr="C:\Users\princ\OneDrive\Images\Logo sans annee o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5550" y="4791075"/>
            <a:ext cx="2076450" cy="206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08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spc="-1" dirty="0">
                <a:latin typeface="Century Gothic"/>
              </a:rPr>
              <a:t>Les bacs technologiques</a:t>
            </a:r>
            <a:endParaRPr lang="fr-FR" b="1" dirty="0"/>
          </a:p>
        </p:txBody>
      </p:sp>
      <p:sp>
        <p:nvSpPr>
          <p:cNvPr id="5" name="PlaceHolder 2"/>
          <p:cNvSpPr>
            <a:spLocks noGrp="1"/>
          </p:cNvSpPr>
          <p:nvPr>
            <p:ph idx="1"/>
          </p:nvPr>
        </p:nvSpPr>
        <p:spPr>
          <a:xfrm>
            <a:off x="1141412" y="1818412"/>
            <a:ext cx="9905999" cy="3541714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900" indent="-342900" algn="just" defTabSz="914400">
              <a:lnSpc>
                <a:spcPct val="93000"/>
              </a:lnSpc>
              <a:spcBef>
                <a:spcPts val="1001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b="0" strike="noStrike" spc="-1" dirty="0">
                <a:latin typeface="Baskerville Old Face"/>
              </a:rPr>
              <a:t> </a:t>
            </a:r>
            <a:r>
              <a:rPr lang="fr-FR" b="0" strike="noStrike" spc="-1" dirty="0">
                <a:latin typeface="Baskerville Old Face"/>
              </a:rPr>
              <a:t>Les enseignements sont un peu plus concrets (observation / expérimentation)</a:t>
            </a:r>
            <a:endParaRPr lang="fr-FR" b="0" strike="noStrike" spc="-1" dirty="0">
              <a:latin typeface="Century Gothic"/>
            </a:endParaRPr>
          </a:p>
          <a:p>
            <a:pPr indent="0" algn="just" defTabSz="914400">
              <a:lnSpc>
                <a:spcPct val="93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b="0" strike="noStrike" spc="-1" dirty="0">
              <a:latin typeface="Century Gothic"/>
            </a:endParaRPr>
          </a:p>
          <a:p>
            <a:pPr marL="342900" indent="-342900" algn="just" defTabSz="914400">
              <a:lnSpc>
                <a:spcPct val="93000"/>
              </a:lnSpc>
              <a:spcBef>
                <a:spcPts val="1001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FR" b="0" strike="noStrike" spc="-1" dirty="0" smtClean="0">
                <a:latin typeface="Baskerville Old Face"/>
              </a:rPr>
              <a:t>Le </a:t>
            </a:r>
            <a:r>
              <a:rPr lang="fr-FR" b="0" strike="noStrike" spc="-1" dirty="0">
                <a:latin typeface="Baskerville Old Face"/>
              </a:rPr>
              <a:t>travail se fait à la maison mais aussi en petit groupe.</a:t>
            </a:r>
            <a:endParaRPr lang="fr-FR" b="0" strike="noStrike" spc="-1" dirty="0">
              <a:latin typeface="Century Gothic"/>
            </a:endParaRPr>
          </a:p>
          <a:p>
            <a:pPr indent="0" algn="just" defTabSz="914400">
              <a:lnSpc>
                <a:spcPct val="93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b="0" strike="noStrike" spc="-1" dirty="0">
              <a:latin typeface="Century Gothic"/>
            </a:endParaRPr>
          </a:p>
          <a:p>
            <a:pPr marL="342900" indent="-342900" algn="just" defTabSz="914400">
              <a:lnSpc>
                <a:spcPct val="93000"/>
              </a:lnSpc>
              <a:spcBef>
                <a:spcPts val="1001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FR" b="0" strike="noStrike" spc="-1" dirty="0" smtClean="0">
                <a:latin typeface="Baskerville Old Face"/>
              </a:rPr>
              <a:t>Pour </a:t>
            </a:r>
            <a:r>
              <a:rPr lang="fr-FR" b="0" strike="noStrike" spc="-1" dirty="0">
                <a:latin typeface="Baskerville Old Face"/>
              </a:rPr>
              <a:t>ceux qui aiment  :	</a:t>
            </a:r>
            <a:endParaRPr lang="fr-FR" b="0" strike="noStrike" spc="-1" dirty="0">
              <a:latin typeface="Century Gothic"/>
            </a:endParaRPr>
          </a:p>
          <a:p>
            <a:pPr indent="0" algn="just" defTabSz="914400">
              <a:lnSpc>
                <a:spcPct val="93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b="0" strike="noStrike" spc="-1" dirty="0">
                <a:latin typeface="Baskerville Old Face"/>
              </a:rPr>
              <a:t>	  </a:t>
            </a:r>
            <a:r>
              <a:rPr lang="fr-FR" b="0" strike="noStrike" spc="-1" dirty="0" smtClean="0">
                <a:latin typeface="Baskerville Old Face"/>
              </a:rPr>
              <a:t> </a:t>
            </a:r>
            <a:r>
              <a:rPr lang="fr-FR" b="0" strike="noStrike" spc="-1" dirty="0">
                <a:latin typeface="Baskerville Old Face"/>
              </a:rPr>
              <a:t>-  Réaliser des travaux pratiques en laboratoire, salle informatique …</a:t>
            </a:r>
            <a:endParaRPr lang="fr-FR" b="0" strike="noStrike" spc="-1" dirty="0">
              <a:latin typeface="Century Gothic"/>
            </a:endParaRPr>
          </a:p>
          <a:p>
            <a:pPr indent="0" algn="just" defTabSz="914400">
              <a:lnSpc>
                <a:spcPct val="93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pc="-1" dirty="0">
                <a:latin typeface="Baskerville Old Face"/>
              </a:rPr>
              <a:t>	</a:t>
            </a:r>
            <a:r>
              <a:rPr lang="fr-FR" b="0" strike="noStrike" spc="-1" dirty="0" smtClean="0">
                <a:latin typeface="Baskerville Old Face"/>
              </a:rPr>
              <a:t>   </a:t>
            </a:r>
            <a:r>
              <a:rPr lang="fr-FR" b="0" strike="noStrike" spc="-1" dirty="0">
                <a:latin typeface="Baskerville Old Face"/>
              </a:rPr>
              <a:t>-  Travailler en groupe</a:t>
            </a:r>
            <a:endParaRPr lang="fr-FR" b="0" strike="noStrike" spc="-1" dirty="0">
              <a:latin typeface="Century Gothic"/>
            </a:endParaRPr>
          </a:p>
          <a:p>
            <a:pPr indent="0" algn="just" defTabSz="914400">
              <a:lnSpc>
                <a:spcPct val="93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b="0" strike="noStrike" spc="-1" dirty="0">
                <a:latin typeface="Baskerville Old Face"/>
              </a:rPr>
              <a:t>	</a:t>
            </a:r>
            <a:r>
              <a:rPr lang="fr-FR" b="0" strike="noStrike" spc="-1" dirty="0" smtClean="0">
                <a:latin typeface="Baskerville Old Face"/>
              </a:rPr>
              <a:t>  </a:t>
            </a:r>
            <a:r>
              <a:rPr lang="fr-FR" b="0" strike="noStrike" spc="-1" dirty="0">
                <a:latin typeface="Baskerville Old Face"/>
              </a:rPr>
              <a:t>-  Aborder plus précisément des connaissances dans un domaine 				professionnel</a:t>
            </a:r>
            <a:endParaRPr lang="fr-FR" b="0" strike="noStrike" spc="-1" dirty="0">
              <a:latin typeface="Century Gothic"/>
            </a:endParaRPr>
          </a:p>
          <a:p>
            <a:pPr marL="1371600" indent="0" algn="just" defTabSz="914400">
              <a:lnSpc>
                <a:spcPct val="93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000000"/>
                </a:solidFill>
                <a:latin typeface="Baskerville Old Face"/>
              </a:rPr>
              <a:t>		</a:t>
            </a:r>
            <a:endParaRPr lang="fr-FR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spc="-1" dirty="0">
                <a:latin typeface="Century Gothic"/>
              </a:rPr>
              <a:t>Les bacs technologiques</a:t>
            </a:r>
            <a:endParaRPr lang="fr-FR" b="1" dirty="0"/>
          </a:p>
        </p:txBody>
      </p:sp>
      <p:sp>
        <p:nvSpPr>
          <p:cNvPr id="5" name="AutoShape 7"/>
          <p:cNvSpPr/>
          <p:nvPr/>
        </p:nvSpPr>
        <p:spPr>
          <a:xfrm>
            <a:off x="1254034" y="2262018"/>
            <a:ext cx="4261208" cy="93838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CC5F2"/>
              </a:gs>
              <a:gs pos="50000">
                <a:srgbClr val="BADAF5"/>
              </a:gs>
              <a:gs pos="100000">
                <a:srgbClr val="DDEDF9"/>
              </a:gs>
            </a:gsLst>
            <a:path path="circle">
              <a:fillToRect l="50000" t="50000" r="50000" b="50000"/>
            </a:path>
          </a:gradFill>
          <a:ln w="12600">
            <a:solidFill>
              <a:srgbClr val="0099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6520" rIns="90000" bIns="45000" anchor="ctr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723960" algn="l"/>
                <a:tab pos="1447920" algn="l"/>
                <a:tab pos="2171880" algn="l"/>
                <a:tab pos="2895480" algn="l"/>
              </a:tabLst>
            </a:pPr>
            <a:r>
              <a:rPr lang="fr-FR" sz="1300" b="1" strike="noStrike" spc="-1" dirty="0">
                <a:solidFill>
                  <a:srgbClr val="000000"/>
                </a:solidFill>
                <a:latin typeface="Arial"/>
                <a:ea typeface="MS Gothic"/>
              </a:rPr>
              <a:t>STMG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tabLst>
                <a:tab pos="723960" algn="l"/>
                <a:tab pos="1447920" algn="l"/>
                <a:tab pos="2171880" algn="l"/>
                <a:tab pos="2895480" algn="l"/>
              </a:tabLst>
            </a:pPr>
            <a:r>
              <a:rPr lang="fr-FR" sz="1300" b="1" strike="noStrike" spc="-1" dirty="0">
                <a:solidFill>
                  <a:srgbClr val="000000"/>
                </a:solidFill>
                <a:latin typeface="Arial"/>
                <a:ea typeface="MS Gothic"/>
              </a:rPr>
              <a:t>Sciences et Technologies du Management 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tabLst>
                <a:tab pos="723960" algn="l"/>
                <a:tab pos="1447920" algn="l"/>
                <a:tab pos="2171880" algn="l"/>
                <a:tab pos="2895480" algn="l"/>
              </a:tabLst>
            </a:pPr>
            <a:r>
              <a:rPr lang="fr-FR" sz="1300" b="1" strike="noStrike" spc="-1" dirty="0">
                <a:solidFill>
                  <a:srgbClr val="000000"/>
                </a:solidFill>
                <a:latin typeface="Arial"/>
                <a:ea typeface="MS Gothic"/>
              </a:rPr>
              <a:t>et de la Gestion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AutoShape 8"/>
          <p:cNvSpPr/>
          <p:nvPr/>
        </p:nvSpPr>
        <p:spPr>
          <a:xfrm>
            <a:off x="1254034" y="3360852"/>
            <a:ext cx="4261208" cy="82868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CC5F2"/>
              </a:gs>
              <a:gs pos="50000">
                <a:srgbClr val="BADAF5"/>
              </a:gs>
              <a:gs pos="100000">
                <a:srgbClr val="DDEDF9"/>
              </a:gs>
            </a:gsLst>
            <a:path path="circle">
              <a:fillToRect l="50000" t="50000" r="50000" b="50000"/>
            </a:path>
          </a:gradFill>
          <a:ln w="12600">
            <a:solidFill>
              <a:srgbClr val="0099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6520" rIns="90000" bIns="45000" anchor="ctr">
            <a:noAutofit/>
          </a:bodyPr>
          <a:lstStyle/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STL 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Sciences et Technologies de Laboratoire 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(</a:t>
            </a:r>
            <a:r>
              <a:rPr lang="fr-FR" sz="1300" b="1" strike="noStrike" spc="-1" dirty="0" err="1">
                <a:solidFill>
                  <a:srgbClr val="000000"/>
                </a:solidFill>
                <a:latin typeface="Century Gothic"/>
              </a:rPr>
              <a:t>Pass</a:t>
            </a: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 STL en 3è)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AutoShape 9"/>
          <p:cNvSpPr/>
          <p:nvPr/>
        </p:nvSpPr>
        <p:spPr>
          <a:xfrm>
            <a:off x="1254034" y="4367246"/>
            <a:ext cx="4281686" cy="89056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CC5F2"/>
              </a:gs>
              <a:gs pos="50000">
                <a:srgbClr val="BADAF5"/>
              </a:gs>
              <a:gs pos="100000">
                <a:srgbClr val="DDEDF9"/>
              </a:gs>
            </a:gsLst>
            <a:path path="circle">
              <a:fillToRect l="50000" t="50000" r="50000" b="50000"/>
            </a:path>
          </a:gradFill>
          <a:ln w="12600">
            <a:solidFill>
              <a:srgbClr val="0099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6520" rIns="90000" bIns="45000" anchor="ctr">
            <a:noAutofit/>
          </a:bodyPr>
          <a:lstStyle/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STI2D 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Sciences et Technologies de l’industrie et du Développement Durable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AutoShape 10"/>
          <p:cNvSpPr/>
          <p:nvPr/>
        </p:nvSpPr>
        <p:spPr>
          <a:xfrm>
            <a:off x="1254034" y="5406320"/>
            <a:ext cx="4242297" cy="81924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CC5F2"/>
              </a:gs>
              <a:gs pos="50000">
                <a:srgbClr val="BADAF5"/>
              </a:gs>
              <a:gs pos="100000">
                <a:srgbClr val="DDEDF9"/>
              </a:gs>
            </a:gsLst>
            <a:path path="circle">
              <a:fillToRect l="50000" t="50000" r="50000" b="50000"/>
            </a:path>
          </a:gradFill>
          <a:ln w="12600">
            <a:solidFill>
              <a:srgbClr val="0099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6520" rIns="90000" bIns="45000" anchor="ctr">
            <a:noAutofit/>
          </a:bodyPr>
          <a:lstStyle/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ST2S 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Sciences et Technologies de la Santé 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et du Social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AutoShape 3"/>
          <p:cNvSpPr/>
          <p:nvPr/>
        </p:nvSpPr>
        <p:spPr>
          <a:xfrm>
            <a:off x="5972039" y="2262018"/>
            <a:ext cx="4648063" cy="93838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4CE94"/>
              </a:gs>
              <a:gs pos="50000">
                <a:srgbClr val="BFDFBF"/>
              </a:gs>
              <a:gs pos="100000">
                <a:srgbClr val="DFEFDF"/>
              </a:gs>
            </a:gsLst>
            <a:path path="circle">
              <a:fillToRect l="50000" t="50000" r="50000" b="50000"/>
            </a:path>
          </a:gradFill>
          <a:ln w="12600">
            <a:solidFill>
              <a:srgbClr val="00967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6520" rIns="90000" bIns="45000" anchor="ctr">
            <a:noAutofit/>
          </a:bodyPr>
          <a:lstStyle/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STAV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Sciences et Technologies de l’Agronomie et du Vivant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AutoShape 4"/>
          <p:cNvSpPr/>
          <p:nvPr/>
        </p:nvSpPr>
        <p:spPr>
          <a:xfrm>
            <a:off x="5911380" y="3345702"/>
            <a:ext cx="4608360" cy="843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39F"/>
              </a:gs>
              <a:gs pos="50000">
                <a:srgbClr val="FFD9C5"/>
              </a:gs>
              <a:gs pos="100000">
                <a:srgbClr val="FFECE2"/>
              </a:gs>
            </a:gsLst>
            <a:path path="circle">
              <a:fillToRect l="50000" t="50000" r="50000" b="50000"/>
            </a:path>
          </a:gradFill>
          <a:ln w="12600">
            <a:solidFill>
              <a:srgbClr val="FF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6520" rIns="90000" bIns="45000" anchor="ctr">
            <a:noAutofit/>
          </a:bodyPr>
          <a:lstStyle/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STD2A  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Sciences et Technologies du Design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et  des Art Appliqués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(</a:t>
            </a:r>
            <a:r>
              <a:rPr lang="fr-FR" sz="1300" b="1" strike="noStrike" spc="-1" dirty="0" err="1">
                <a:solidFill>
                  <a:srgbClr val="000000"/>
                </a:solidFill>
                <a:latin typeface="Century Gothic"/>
              </a:rPr>
              <a:t>Pass</a:t>
            </a: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 CCD en 3è)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AutoShape 6"/>
          <p:cNvSpPr/>
          <p:nvPr/>
        </p:nvSpPr>
        <p:spPr>
          <a:xfrm>
            <a:off x="5911380" y="4449014"/>
            <a:ext cx="4547700" cy="88543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D98AB"/>
              </a:gs>
              <a:gs pos="50000">
                <a:srgbClr val="DEC2CB"/>
              </a:gs>
              <a:gs pos="100000">
                <a:srgbClr val="EFE0E5"/>
              </a:gs>
            </a:gsLst>
            <a:path path="circle">
              <a:fillToRect l="50000" t="50000" r="50000" b="50000"/>
            </a:path>
          </a:gradFill>
          <a:ln w="12600">
            <a:solidFill>
              <a:srgbClr val="CC00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6520" rIns="90000" bIns="45000" anchor="ctr">
            <a:noAutofit/>
          </a:bodyPr>
          <a:lstStyle/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STHR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Sciences et Technologies de l’Hôtellerie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et de la </a:t>
            </a:r>
            <a:r>
              <a:rPr lang="fr-FR" sz="1300" b="1" strike="noStrike" spc="-1" dirty="0" smtClean="0">
                <a:solidFill>
                  <a:srgbClr val="000000"/>
                </a:solidFill>
                <a:latin typeface="Century Gothic"/>
              </a:rPr>
              <a:t>Restauration</a:t>
            </a:r>
          </a:p>
          <a:p>
            <a:pPr algn="ctr" defTabSz="914400">
              <a:lnSpc>
                <a:spcPct val="93000"/>
              </a:lnSpc>
            </a:pPr>
            <a:r>
              <a:rPr lang="fr-FR" sz="1300" b="1" spc="-1" dirty="0" smtClean="0">
                <a:solidFill>
                  <a:srgbClr val="000000"/>
                </a:solidFill>
                <a:latin typeface="Century Gothic"/>
              </a:rPr>
              <a:t>(</a:t>
            </a:r>
            <a:r>
              <a:rPr lang="fr-FR" sz="1300" b="1" spc="-1" dirty="0" err="1" smtClean="0">
                <a:solidFill>
                  <a:srgbClr val="000000"/>
                </a:solidFill>
                <a:latin typeface="Century Gothic"/>
              </a:rPr>
              <a:t>Pass</a:t>
            </a:r>
            <a:r>
              <a:rPr lang="fr-FR" sz="1300" b="1" spc="-1" dirty="0" smtClean="0">
                <a:solidFill>
                  <a:srgbClr val="000000"/>
                </a:solidFill>
                <a:latin typeface="Century Gothic"/>
              </a:rPr>
              <a:t> Pro en 3è)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AutoShape 5"/>
          <p:cNvSpPr/>
          <p:nvPr/>
        </p:nvSpPr>
        <p:spPr>
          <a:xfrm>
            <a:off x="5918854" y="5483964"/>
            <a:ext cx="4600885" cy="74159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28CC5"/>
              </a:gs>
              <a:gs pos="50000">
                <a:srgbClr val="F5BADA"/>
              </a:gs>
              <a:gs pos="100000">
                <a:srgbClr val="F9DDED"/>
              </a:gs>
            </a:gsLst>
            <a:path path="circle">
              <a:fillToRect l="50000" t="50000" r="50000" b="50000"/>
            </a:path>
          </a:gradFill>
          <a:ln w="12600">
            <a:solidFill>
              <a:srgbClr val="CC00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6520" rIns="90000" bIns="45000" anchor="ctr">
            <a:noAutofit/>
          </a:bodyPr>
          <a:lstStyle/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S2TMD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Century Gothic"/>
              </a:rPr>
              <a:t>Techniques de la Musique et de la Danse</a:t>
            </a:r>
            <a:endParaRPr lang="fr-FR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"/>
          <p:cNvPicPr/>
          <p:nvPr/>
        </p:nvPicPr>
        <p:blipFill>
          <a:blip r:embed="rId2" cstate="print"/>
          <a:stretch/>
        </p:blipFill>
        <p:spPr>
          <a:xfrm>
            <a:off x="846000" y="124560"/>
            <a:ext cx="10500840" cy="66088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="" xmlns:p14="http://schemas.microsoft.com/office/powerpoint/2010/main" val="6868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 l="27882" t="20878" r="30886" b="32315"/>
          <a:stretch/>
        </p:blipFill>
        <p:spPr>
          <a:xfrm>
            <a:off x="1858680" y="213120"/>
            <a:ext cx="8474760" cy="6431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="" xmlns:p14="http://schemas.microsoft.com/office/powerpoint/2010/main" val="29613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570140"/>
            <a:ext cx="9906000" cy="2852737"/>
          </a:xfrm>
        </p:spPr>
        <p:txBody>
          <a:bodyPr>
            <a:normAutofit/>
          </a:bodyPr>
          <a:lstStyle/>
          <a:p>
            <a:pPr algn="ctr"/>
            <a:r>
              <a:rPr lang="fr-FR" sz="4400" b="1" spc="-1" dirty="0">
                <a:latin typeface="Century Gothic"/>
              </a:rPr>
              <a:t>LA VOIE PROFESSIONNELLE</a:t>
            </a:r>
            <a:endParaRPr lang="fr-FR" sz="44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CAP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Bac professionnel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5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84659" y="-139128"/>
            <a:ext cx="9905998" cy="1478570"/>
          </a:xfrm>
        </p:spPr>
        <p:txBody>
          <a:bodyPr/>
          <a:lstStyle/>
          <a:p>
            <a:pPr algn="ctr"/>
            <a:r>
              <a:rPr lang="fr-FR" b="1" dirty="0" smtClean="0"/>
              <a:t>La voie professionnelle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84660" y="1018903"/>
            <a:ext cx="10288586" cy="5159828"/>
          </a:xfrm>
        </p:spPr>
        <p:txBody>
          <a:bodyPr>
            <a:normAutofit fontScale="85000" lnSpcReduction="20000"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b="1" u="sng" spc="-1" dirty="0">
                <a:latin typeface="Arial"/>
              </a:rPr>
              <a:t>OBJECTIFS</a:t>
            </a:r>
            <a:endParaRPr lang="fr-FR" u="sng" spc="-1" dirty="0">
              <a:latin typeface="Century Gothic"/>
            </a:endParaRPr>
          </a:p>
          <a:p>
            <a:pPr marL="322110" indent="-285750" algn="just" defTabSz="457200">
              <a:lnSpc>
                <a:spcPct val="100000"/>
              </a:lnSpc>
              <a:spcBef>
                <a:spcPts val="1001"/>
              </a:spcBef>
              <a:buClr>
                <a:schemeClr val="accent2"/>
              </a:buClr>
              <a:buSzPct val="70000"/>
              <a:tabLst>
                <a:tab pos="0" algn="l"/>
              </a:tabLst>
            </a:pPr>
            <a:r>
              <a:rPr lang="fr-FR" spc="-1" dirty="0">
                <a:latin typeface="Arial"/>
              </a:rPr>
              <a:t>Préparer un diplôme et apprendre un métier en 2 ou 3 ans après la 3ème. </a:t>
            </a:r>
            <a:endParaRPr lang="fr-FR" spc="-1" dirty="0">
              <a:latin typeface="Century Gothic"/>
            </a:endParaRPr>
          </a:p>
          <a:p>
            <a:pPr marL="322110" indent="-285750" algn="just" defTabSz="457200">
              <a:lnSpc>
                <a:spcPct val="100000"/>
              </a:lnSpc>
              <a:spcBef>
                <a:spcPts val="1001"/>
              </a:spcBef>
              <a:buClr>
                <a:schemeClr val="accent2"/>
              </a:buClr>
              <a:buSzPct val="70000"/>
              <a:tabLst>
                <a:tab pos="0" algn="l"/>
              </a:tabLst>
            </a:pPr>
            <a:r>
              <a:rPr lang="fr-FR" spc="-1" dirty="0">
                <a:latin typeface="Arial"/>
              </a:rPr>
              <a:t>S’insérer rapidement sur le marché du travail ou permettre aux jeunes de poursuivre leurs études après le Bac Pro vers l’enseignement supérieur (BTS).</a:t>
            </a:r>
            <a:endParaRPr lang="fr-FR" spc="-1" dirty="0">
              <a:latin typeface="Century Gothic"/>
            </a:endParaRPr>
          </a:p>
          <a:p>
            <a:pPr marL="3672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pc="-1" dirty="0">
              <a:latin typeface="Century Gothic"/>
            </a:endParaRPr>
          </a:p>
          <a:p>
            <a:pPr marL="3672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b="1" spc="-1" dirty="0">
                <a:latin typeface="Arial"/>
              </a:rPr>
              <a:t> </a:t>
            </a:r>
            <a:r>
              <a:rPr lang="fr-FR" b="1" spc="-1" dirty="0" smtClean="0">
                <a:latin typeface="Arial"/>
              </a:rPr>
              <a:t>  </a:t>
            </a:r>
            <a:r>
              <a:rPr lang="fr-FR" b="1" u="sng" spc="-1" dirty="0" smtClean="0">
                <a:latin typeface="Arial"/>
              </a:rPr>
              <a:t>POUR </a:t>
            </a:r>
            <a:r>
              <a:rPr lang="fr-FR" b="1" u="sng" spc="-1" dirty="0">
                <a:latin typeface="Arial"/>
              </a:rPr>
              <a:t>QUI </a:t>
            </a:r>
            <a:endParaRPr lang="fr-FR" u="sng" spc="-1" dirty="0">
              <a:latin typeface="Century Gothic"/>
            </a:endParaRPr>
          </a:p>
          <a:p>
            <a:pPr marL="3672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pc="-1" dirty="0">
                <a:latin typeface="Arial"/>
              </a:rPr>
              <a:t>Pour les élèves qui : </a:t>
            </a:r>
            <a:endParaRPr lang="fr-FR" spc="-1" dirty="0">
              <a:latin typeface="Century Gothic"/>
            </a:endParaRPr>
          </a:p>
          <a:p>
            <a:pPr marL="322110" indent="-285750" algn="just" defTabSz="457200">
              <a:lnSpc>
                <a:spcPct val="100000"/>
              </a:lnSpc>
              <a:spcBef>
                <a:spcPts val="1001"/>
              </a:spcBef>
              <a:buClr>
                <a:schemeClr val="accent2"/>
              </a:buClr>
              <a:buSzPct val="70000"/>
              <a:tabLst>
                <a:tab pos="0" algn="l"/>
              </a:tabLst>
            </a:pPr>
            <a:r>
              <a:rPr lang="fr-FR" spc="-1" dirty="0">
                <a:latin typeface="Arial"/>
              </a:rPr>
              <a:t>Aiment les choses concrètes en lien avec le monde du travail. </a:t>
            </a:r>
            <a:endParaRPr lang="fr-FR" spc="-1" dirty="0">
              <a:latin typeface="Century Gothic"/>
            </a:endParaRPr>
          </a:p>
          <a:p>
            <a:pPr marL="322110" indent="-285750" algn="just" defTabSz="457200">
              <a:lnSpc>
                <a:spcPct val="100000"/>
              </a:lnSpc>
              <a:spcBef>
                <a:spcPts val="1001"/>
              </a:spcBef>
              <a:buClr>
                <a:schemeClr val="accent2"/>
              </a:buClr>
              <a:buSzPct val="70000"/>
              <a:tabLst>
                <a:tab pos="0" algn="l"/>
              </a:tabLst>
            </a:pPr>
            <a:r>
              <a:rPr lang="fr-FR" spc="-1" dirty="0">
                <a:latin typeface="Arial"/>
              </a:rPr>
              <a:t>Ont besoin de donner du sens aux disciplines scolaires à travers une pratique et des applications concrètes. </a:t>
            </a:r>
            <a:endParaRPr lang="fr-FR" spc="-1" dirty="0">
              <a:latin typeface="Century Gothic"/>
            </a:endParaRPr>
          </a:p>
          <a:p>
            <a:pPr marL="322110" indent="-285750" algn="just" defTabSz="457200">
              <a:lnSpc>
                <a:spcPct val="100000"/>
              </a:lnSpc>
              <a:spcBef>
                <a:spcPts val="1001"/>
              </a:spcBef>
              <a:buClr>
                <a:schemeClr val="accent2"/>
              </a:buClr>
              <a:buSzPct val="70000"/>
              <a:tabLst>
                <a:tab pos="0" algn="l"/>
              </a:tabLst>
            </a:pPr>
            <a:r>
              <a:rPr lang="fr-FR" spc="-1" dirty="0">
                <a:latin typeface="Arial"/>
              </a:rPr>
              <a:t>Ont déjà une idée de la branche professionnelle qui les intéresse. </a:t>
            </a:r>
            <a:endParaRPr lang="fr-FR" spc="-1" dirty="0">
              <a:latin typeface="Century Gothic"/>
            </a:endParaRPr>
          </a:p>
          <a:p>
            <a:pPr marL="36360"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i="1" spc="-1" dirty="0">
              <a:solidFill>
                <a:schemeClr val="bg2"/>
              </a:solidFill>
              <a:latin typeface="Arial"/>
            </a:endParaRPr>
          </a:p>
          <a:p>
            <a:pPr marL="36360"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i="1" spc="-1" dirty="0">
                <a:latin typeface="Arial"/>
              </a:rPr>
              <a:t>La formation se déroule soit en CFA et nécessite de trouver un patron ; soit en Lycée Professionnel avec des stages.</a:t>
            </a:r>
            <a:r>
              <a:rPr lang="fr-FR" spc="-1" dirty="0">
                <a:latin typeface="Century Gothic"/>
              </a:rPr>
              <a:t> </a:t>
            </a:r>
            <a:r>
              <a:rPr lang="fr-FR" i="1" spc="-1" dirty="0">
                <a:latin typeface="Arial"/>
              </a:rPr>
              <a:t>Des vœux sous statut scolaire sont recommandés en parallèle d’une démarche vers l’apprentissage.</a:t>
            </a:r>
            <a:endParaRPr lang="fr-FR" spc="-1" dirty="0">
              <a:latin typeface="Century Gothic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397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pPr algn="ctr"/>
            <a:r>
              <a:rPr lang="fr-FR" b="1" spc="-1" dirty="0">
                <a:latin typeface="Century Gothic"/>
              </a:rPr>
              <a:t>Le bac professionnel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/>
          <p:nvPr>
            <p:extLst>
              <p:ext uri="{D42A27DB-BD31-4B8C-83A1-F6EECF244321}">
                <p14:modId xmlns="" xmlns:p14="http://schemas.microsoft.com/office/powerpoint/2010/main" val="3933576133"/>
              </p:ext>
            </p:extLst>
          </p:nvPr>
        </p:nvGraphicFramePr>
        <p:xfrm>
          <a:off x="1326664" y="1337418"/>
          <a:ext cx="9720746" cy="5194010"/>
        </p:xfrm>
        <a:graphic>
          <a:graphicData uri="http://schemas.openxmlformats.org/drawingml/2006/table">
            <a:tbl>
              <a:tblPr/>
              <a:tblGrid>
                <a:gridCol w="5237717"/>
                <a:gridCol w="1587529"/>
                <a:gridCol w="1410618"/>
                <a:gridCol w="1484882"/>
              </a:tblGrid>
              <a:tr h="399419">
                <a:tc>
                  <a:txBody>
                    <a:bodyPr/>
                    <a:lstStyle/>
                    <a:p>
                      <a:pPr algn="ctr"/>
                      <a:endParaRPr lang="fr-FR" sz="1800" b="0" strike="noStrike" spc="-1" dirty="0">
                        <a:solidFill>
                          <a:srgbClr val="EF53A5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EF53A5"/>
                          </a:solidFill>
                          <a:latin typeface="Arial"/>
                        </a:rPr>
                        <a:t>2nde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EF53A5"/>
                          </a:solidFill>
                          <a:latin typeface="Arial"/>
                        </a:rPr>
                        <a:t>1è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EF53A5"/>
                          </a:solidFill>
                          <a:latin typeface="Arial"/>
                        </a:rPr>
                        <a:t>Tle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99419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EF53A5"/>
                          </a:solidFill>
                          <a:latin typeface="Arial"/>
                        </a:rPr>
                        <a:t>Enseignements professionnels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11h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9h30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99419">
                <a:tc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Enseignements pro et français en co-intervention</a:t>
                      </a:r>
                      <a:endParaRPr lang="fr-FR" sz="1500" b="0" strike="noStrike" spc="-1">
                        <a:solidFill>
                          <a:srgbClr val="EF53A5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0,5h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9419">
                <a:tc>
                  <a:txBody>
                    <a:bodyPr/>
                    <a:lstStyle/>
                    <a:p>
                      <a:pPr algn="ctr"/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Enseignements pro (maths/sciences) co-intervention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0,5h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99419">
                <a:tc>
                  <a:txBody>
                    <a:bodyPr/>
                    <a:lstStyle/>
                    <a:p>
                      <a:pPr algn="ctr"/>
                      <a:r>
                        <a:rPr lang="fr-FR" sz="1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Réalisation de projet/chef d’oeuvre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9419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 dirty="0">
                          <a:solidFill>
                            <a:srgbClr val="EF53A5"/>
                          </a:solidFill>
                          <a:latin typeface="Arial"/>
                        </a:rPr>
                        <a:t>Enseignements généraux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99419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Français, histoire-géo, EMC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3h30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9419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Mathématiques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1h30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1h30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99419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LVA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9419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Sciences ou LVB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1h30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1h30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1h30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99419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Arts appliqués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9419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EPS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2h30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2h30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2h30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00982"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Consolidation, AP, préparation à l’orientation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3h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3h30</a:t>
                      </a:r>
                    </a:p>
                  </a:txBody>
                  <a:tcPr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70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3847" y="0"/>
            <a:ext cx="9905998" cy="1478570"/>
          </a:xfrm>
        </p:spPr>
        <p:txBody>
          <a:bodyPr/>
          <a:lstStyle/>
          <a:p>
            <a:pPr algn="ctr"/>
            <a:r>
              <a:rPr lang="fr-FR" b="1" spc="-1" dirty="0">
                <a:latin typeface="Century Gothic"/>
              </a:rPr>
              <a:t>Les Familles de Métiers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3847" y="1985554"/>
            <a:ext cx="10023565" cy="5185954"/>
          </a:xfrm>
        </p:spPr>
        <p:txBody>
          <a:bodyPr/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fr-FR" spc="-1" dirty="0">
                <a:latin typeface="Arial"/>
              </a:rPr>
              <a:t>Depuis la rentrée 2019, l’élève de 3</a:t>
            </a:r>
            <a:r>
              <a:rPr lang="fr-FR" spc="-1" baseline="30000" dirty="0">
                <a:latin typeface="Arial"/>
              </a:rPr>
              <a:t>ème</a:t>
            </a:r>
            <a:r>
              <a:rPr lang="fr-FR" spc="-1" dirty="0">
                <a:latin typeface="Arial"/>
              </a:rPr>
              <a:t> qui s’engage en Bac Pro ne devra plus choisir une spécialité mais une famille de métiers</a:t>
            </a:r>
            <a:r>
              <a:rPr lang="fr-FR" spc="-1" dirty="0" smtClean="0">
                <a:latin typeface="Arial"/>
              </a:rPr>
              <a:t>.</a:t>
            </a: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fr-FR" spc="-1" dirty="0"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fr-FR" spc="-1" dirty="0">
                <a:latin typeface="Arial"/>
              </a:rPr>
              <a:t>L’orientation est progressive, le choix de la spécialité  s’effectue en fin de 2</a:t>
            </a:r>
            <a:r>
              <a:rPr lang="fr-FR" spc="-1" baseline="30000" dirty="0">
                <a:latin typeface="Arial"/>
              </a:rPr>
              <a:t>nde</a:t>
            </a:r>
            <a:r>
              <a:rPr lang="fr-FR" spc="-1" dirty="0">
                <a:latin typeface="Arial"/>
              </a:rPr>
              <a:t> </a:t>
            </a:r>
            <a:r>
              <a:rPr lang="fr-FR" spc="-1" dirty="0" smtClean="0">
                <a:latin typeface="Arial"/>
              </a:rPr>
              <a:t>professionnelle</a:t>
            </a: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fr-FR" spc="-1" dirty="0"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fr-FR" spc="-1" dirty="0">
                <a:latin typeface="Arial"/>
              </a:rPr>
              <a:t>Il existe 15 2ndes professionnelles « Familles de métiers » et environ 30 bacs professionnels sans familles de métiers</a:t>
            </a:r>
            <a:endParaRPr lang="fr-FR" spc="-1" dirty="0">
              <a:latin typeface="Century Gothic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777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pPr algn="ctr"/>
            <a:r>
              <a:rPr lang="fr-FR" b="1" spc="-1" dirty="0">
                <a:latin typeface="Century Gothic"/>
              </a:rPr>
              <a:t>Exemples 2</a:t>
            </a:r>
            <a:r>
              <a:rPr lang="fr-FR" b="1" spc="-1" baseline="30000" dirty="0">
                <a:latin typeface="Century Gothic"/>
              </a:rPr>
              <a:t>nde</a:t>
            </a:r>
            <a:r>
              <a:rPr lang="fr-FR" b="1" spc="-1" dirty="0">
                <a:latin typeface="Century Gothic"/>
              </a:rPr>
              <a:t> Famille de métiers</a:t>
            </a:r>
            <a:endParaRPr lang="fr-FR" b="1" dirty="0"/>
          </a:p>
        </p:txBody>
      </p:sp>
      <p:sp>
        <p:nvSpPr>
          <p:cNvPr id="4" name="PlaceHolder 2"/>
          <p:cNvSpPr>
            <a:spLocks noGrp="1"/>
          </p:cNvSpPr>
          <p:nvPr>
            <p:ph idx="1"/>
          </p:nvPr>
        </p:nvSpPr>
        <p:spPr>
          <a:xfrm>
            <a:off x="966652" y="1478570"/>
            <a:ext cx="10080760" cy="2949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360">
            <a:solidFill>
              <a:schemeClr val="accent5"/>
            </a:solidFill>
            <a:round/>
          </a:ln>
        </p:spPr>
        <p:txBody>
          <a:bodyPr lIns="91440" tIns="45720" rIns="91440" bIns="45720" anchor="t">
            <a:noAutofit/>
          </a:bodyPr>
          <a:lstStyle/>
          <a:p>
            <a:pPr marL="0" indent="0" algn="ctr" defTabSz="457200">
              <a:lnSpc>
                <a:spcPct val="100000"/>
              </a:lnSpc>
              <a:buClr>
                <a:srgbClr val="B31166"/>
              </a:buClr>
              <a:buSzPct val="80000"/>
              <a:buNone/>
            </a:pPr>
            <a:r>
              <a:rPr lang="fr-FR" sz="1600" b="1" strike="noStrike" spc="-1" dirty="0">
                <a:solidFill>
                  <a:schemeClr val="bg2"/>
                </a:solidFill>
                <a:latin typeface="Century Gothic"/>
              </a:rPr>
              <a:t>Métiers du numérique et de la transition énergétique</a:t>
            </a:r>
            <a:endParaRPr lang="fr-FR" sz="1600" b="0" strike="noStrike" spc="-1" dirty="0">
              <a:solidFill>
                <a:schemeClr val="bg2"/>
              </a:solidFill>
              <a:latin typeface="Century Gothic"/>
            </a:endParaRPr>
          </a:p>
          <a:p>
            <a:pPr marL="171360" indent="-171360" defTabSz="457200">
              <a:lnSpc>
                <a:spcPct val="100000"/>
              </a:lnSpc>
              <a:buClr>
                <a:srgbClr val="B31166"/>
              </a:buClr>
              <a:buSzPct val="80000"/>
              <a:buFont typeface="Arial"/>
              <a:buChar char="•"/>
            </a:pPr>
            <a:r>
              <a:rPr lang="fr-FR" sz="1600" b="0" strike="noStrike" cap="all" spc="-1" dirty="0">
                <a:solidFill>
                  <a:schemeClr val="dk1"/>
                </a:solidFill>
                <a:latin typeface="Century Gothic"/>
              </a:rPr>
              <a:t>Technicien en installation des systèmes énergétiques et climatiques</a:t>
            </a:r>
            <a:endParaRPr lang="fr-FR" sz="16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71360" indent="-171360" defTabSz="457200">
              <a:lnSpc>
                <a:spcPct val="100000"/>
              </a:lnSpc>
              <a:buClr>
                <a:srgbClr val="B31166"/>
              </a:buClr>
              <a:buSzPct val="80000"/>
              <a:buFont typeface="Arial"/>
              <a:buChar char="•"/>
            </a:pPr>
            <a:r>
              <a:rPr lang="fr-FR" sz="1600" b="0" strike="noStrike" cap="all" spc="-1" dirty="0">
                <a:solidFill>
                  <a:schemeClr val="dk1"/>
                </a:solidFill>
                <a:latin typeface="Century Gothic"/>
              </a:rPr>
              <a:t>Technicien de maintenance des systèmes énergétiques et climatiques</a:t>
            </a:r>
            <a:endParaRPr lang="fr-FR" sz="16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71360" indent="-171360" defTabSz="457200">
              <a:lnSpc>
                <a:spcPct val="100000"/>
              </a:lnSpc>
              <a:buClr>
                <a:srgbClr val="B31166"/>
              </a:buClr>
              <a:buSzPct val="80000"/>
              <a:buFont typeface="Arial"/>
              <a:buChar char="•"/>
            </a:pPr>
            <a:r>
              <a:rPr lang="fr-FR" sz="1600" b="0" strike="noStrike" cap="all" spc="-1" dirty="0">
                <a:solidFill>
                  <a:schemeClr val="dk1"/>
                </a:solidFill>
                <a:latin typeface="Century Gothic"/>
              </a:rPr>
              <a:t>Technicien gaz</a:t>
            </a:r>
            <a:endParaRPr lang="fr-FR" sz="16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71360" indent="-171360" defTabSz="457200">
              <a:lnSpc>
                <a:spcPct val="100000"/>
              </a:lnSpc>
              <a:buClr>
                <a:srgbClr val="B31166"/>
              </a:buClr>
              <a:buSzPct val="80000"/>
              <a:buFont typeface="Arial"/>
              <a:buChar char="•"/>
            </a:pPr>
            <a:r>
              <a:rPr lang="fr-FR" sz="1600" b="0" strike="noStrike" cap="all" spc="-1" dirty="0">
                <a:solidFill>
                  <a:schemeClr val="dk1"/>
                </a:solidFill>
                <a:latin typeface="Century Gothic"/>
              </a:rPr>
              <a:t>Technicien du froid et du conditionnement d’air</a:t>
            </a:r>
            <a:endParaRPr lang="fr-FR" sz="16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71360" indent="-171360" defTabSz="457200">
              <a:lnSpc>
                <a:spcPct val="100000"/>
              </a:lnSpc>
              <a:buClr>
                <a:srgbClr val="B31166"/>
              </a:buClr>
              <a:buSzPct val="80000"/>
              <a:buFont typeface="Arial"/>
              <a:buChar char="•"/>
            </a:pPr>
            <a:r>
              <a:rPr lang="fr-FR" sz="1600" b="0" strike="noStrike" cap="all" spc="-1" dirty="0">
                <a:solidFill>
                  <a:schemeClr val="dk1"/>
                </a:solidFill>
                <a:latin typeface="Century Gothic"/>
              </a:rPr>
              <a:t>Métiers de l’électricité et de ses environnements connectés</a:t>
            </a:r>
            <a:endParaRPr lang="fr-FR" sz="16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71360" indent="-171360" defTabSz="457200">
              <a:lnSpc>
                <a:spcPct val="100000"/>
              </a:lnSpc>
              <a:buClr>
                <a:srgbClr val="B31166"/>
              </a:buClr>
              <a:buSzPct val="80000"/>
              <a:buFont typeface="Arial"/>
              <a:buChar char="•"/>
            </a:pPr>
            <a:r>
              <a:rPr lang="fr-FR" sz="1600" b="0" strike="noStrike" cap="all" spc="-1" dirty="0">
                <a:solidFill>
                  <a:schemeClr val="dk1"/>
                </a:solidFill>
                <a:latin typeface="Century Gothic"/>
              </a:rPr>
              <a:t>Systèmes numériques (options A, B et C)</a:t>
            </a:r>
            <a:endParaRPr lang="fr-FR" sz="16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6652" y="4803480"/>
            <a:ext cx="4650376" cy="1072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9B6BF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600" b="1" strike="noStrike" spc="-1" dirty="0">
                <a:solidFill>
                  <a:schemeClr val="bg2"/>
                </a:solidFill>
                <a:latin typeface="Century Gothic"/>
              </a:rPr>
              <a:t>Métiers de la relation client</a:t>
            </a:r>
            <a:endParaRPr lang="fr-FR" sz="1600" b="0" strike="noStrike" spc="-1" dirty="0">
              <a:solidFill>
                <a:schemeClr val="bg2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M</a:t>
            </a:r>
            <a:r>
              <a:rPr lang="fr-FR" sz="1600" b="0" strike="noStrike" cap="all" spc="-1" dirty="0" err="1">
                <a:solidFill>
                  <a:schemeClr val="dk1"/>
                </a:solidFill>
                <a:latin typeface="Century Gothic"/>
              </a:rPr>
              <a:t>é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TIERS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DU COMMERCE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M</a:t>
            </a:r>
            <a:r>
              <a:rPr lang="fr-FR" sz="1600" b="0" strike="noStrike" cap="all" spc="-1" dirty="0" err="1">
                <a:solidFill>
                  <a:schemeClr val="dk1"/>
                </a:solidFill>
                <a:latin typeface="Century Gothic"/>
              </a:rPr>
              <a:t>é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TIERS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DE LA VENTE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M</a:t>
            </a:r>
            <a:r>
              <a:rPr lang="fr-FR" sz="1600" b="0" strike="noStrike" cap="all" spc="-1" dirty="0" err="1">
                <a:solidFill>
                  <a:schemeClr val="dk1"/>
                </a:solidFill>
                <a:latin typeface="Century Gothic"/>
              </a:rPr>
              <a:t>é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TIERS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DE L’ACCUEIL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3520" y="4803480"/>
            <a:ext cx="5013154" cy="1075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9B6BF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600" b="1" strike="noStrike" spc="-1" dirty="0">
                <a:solidFill>
                  <a:schemeClr val="bg2"/>
                </a:solidFill>
                <a:latin typeface="Century Gothic"/>
              </a:rPr>
              <a:t>Métiers de l’alimentation</a:t>
            </a:r>
            <a:endParaRPr lang="fr-FR" sz="1600" b="0" strike="noStrike" spc="-1" dirty="0">
              <a:solidFill>
                <a:schemeClr val="bg2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cap="all" spc="-1" dirty="0">
                <a:solidFill>
                  <a:schemeClr val="dk1"/>
                </a:solidFill>
                <a:latin typeface="Century Gothic"/>
              </a:rPr>
              <a:t>Boucher-charcutier-traiteur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cap="all" spc="-1" dirty="0">
                <a:solidFill>
                  <a:schemeClr val="dk1"/>
                </a:solidFill>
                <a:latin typeface="Century Gothic"/>
              </a:rPr>
              <a:t>Boulanger-pâtissier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cap="all" spc="-1" dirty="0">
                <a:solidFill>
                  <a:schemeClr val="dk1"/>
                </a:solidFill>
                <a:latin typeface="Century Gothic"/>
              </a:rPr>
              <a:t>Poissonnier-écailler-traiteur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8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spc="-1" dirty="0">
                <a:latin typeface="Century Gothic"/>
              </a:rPr>
              <a:t>Certificat d’Aptitude Professionnelle (CAP)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342900"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fr-FR" spc="-1" dirty="0" smtClean="0">
                <a:latin typeface="Arial"/>
              </a:rPr>
              <a:t>2 </a:t>
            </a:r>
            <a:r>
              <a:rPr lang="fr-FR" spc="-1" dirty="0">
                <a:latin typeface="Arial"/>
              </a:rPr>
              <a:t>ans</a:t>
            </a:r>
          </a:p>
          <a:p>
            <a:pPr marL="571500" indent="-342900"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fr-FR" spc="-1" dirty="0" smtClean="0">
                <a:latin typeface="Arial"/>
              </a:rPr>
              <a:t>Sous </a:t>
            </a:r>
            <a:r>
              <a:rPr lang="fr-FR" spc="-1" dirty="0">
                <a:latin typeface="Arial"/>
              </a:rPr>
              <a:t>statut scolaire ou en apprentissage</a:t>
            </a:r>
          </a:p>
          <a:p>
            <a:pPr marL="571500" indent="-342900"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fr-FR" spc="-1" dirty="0" smtClean="0">
                <a:latin typeface="Arial"/>
              </a:rPr>
              <a:t>Prépare </a:t>
            </a:r>
            <a:r>
              <a:rPr lang="fr-FR" spc="-1" dirty="0">
                <a:latin typeface="Arial"/>
              </a:rPr>
              <a:t>à un métier précis</a:t>
            </a:r>
          </a:p>
          <a:p>
            <a:pPr marL="571500" indent="-342900"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fr-FR" spc="-1" dirty="0" smtClean="0">
                <a:latin typeface="Arial"/>
              </a:rPr>
              <a:t>250 </a:t>
            </a:r>
            <a:r>
              <a:rPr lang="fr-FR" spc="-1" dirty="0">
                <a:latin typeface="Arial"/>
              </a:rPr>
              <a:t>spécialités</a:t>
            </a:r>
          </a:p>
          <a:p>
            <a:pPr marL="571500" indent="-342900"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fr-FR" spc="-1" dirty="0" smtClean="0">
                <a:latin typeface="Arial"/>
              </a:rPr>
              <a:t>Poursuite </a:t>
            </a:r>
            <a:r>
              <a:rPr lang="fr-FR" spc="-1" dirty="0">
                <a:latin typeface="Arial"/>
              </a:rPr>
              <a:t>d’études en 1ère professionnelle (bac pro) ou en Brevet professionnel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65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/>
          <p:nvPr/>
        </p:nvPicPr>
        <p:blipFill>
          <a:blip r:embed="rId2" cstate="print"/>
          <a:srcRect l="12358" t="21284" r="29772" b="4805"/>
          <a:stretch/>
        </p:blipFill>
        <p:spPr>
          <a:xfrm>
            <a:off x="1925640" y="394920"/>
            <a:ext cx="8340840" cy="5991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="" xmlns:p14="http://schemas.microsoft.com/office/powerpoint/2010/main" val="35390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213570"/>
            <a:ext cx="9905998" cy="1478570"/>
          </a:xfrm>
        </p:spPr>
        <p:txBody>
          <a:bodyPr/>
          <a:lstStyle/>
          <a:p>
            <a:pPr algn="ctr"/>
            <a:r>
              <a:rPr lang="fr-FR" b="1" dirty="0"/>
              <a:t>Procédure d’orientation et d’affectation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933303"/>
            <a:ext cx="9905998" cy="4511041"/>
          </a:xfrm>
        </p:spPr>
        <p:txBody>
          <a:bodyPr/>
          <a:lstStyle/>
          <a:p>
            <a:r>
              <a:rPr lang="fr-FR" sz="2800" u="sng" dirty="0"/>
              <a:t>2è trimestre</a:t>
            </a:r>
            <a:r>
              <a:rPr lang="fr-FR" sz="2800" dirty="0"/>
              <a:t>. Intentions d’orientation provisoires des familles puis Réponses du conseil de </a:t>
            </a:r>
            <a:r>
              <a:rPr lang="fr-FR" sz="2800" dirty="0" smtClean="0"/>
              <a:t>classe </a:t>
            </a:r>
            <a:endParaRPr lang="fr-FR" sz="2800" dirty="0"/>
          </a:p>
          <a:p>
            <a:r>
              <a:rPr lang="fr-FR" sz="2800" u="sng" dirty="0"/>
              <a:t>3è trimestre</a:t>
            </a:r>
            <a:r>
              <a:rPr lang="fr-FR" sz="2800" dirty="0"/>
              <a:t>. Vœux définitifs puis réponse du conseil de classe. </a:t>
            </a:r>
          </a:p>
          <a:p>
            <a:r>
              <a:rPr lang="fr-FR" sz="2800" dirty="0"/>
              <a:t>Vœux sur </a:t>
            </a:r>
            <a:r>
              <a:rPr lang="fr-FR" sz="2800" dirty="0" err="1"/>
              <a:t>educonnect</a:t>
            </a:r>
            <a:r>
              <a:rPr lang="fr-FR" sz="2800" dirty="0"/>
              <a:t> aux 2è puis au 3è trimestre</a:t>
            </a:r>
          </a:p>
          <a:p>
            <a:r>
              <a:rPr lang="fr-FR" sz="2800" u="sng" dirty="0"/>
              <a:t>26 Juin</a:t>
            </a:r>
            <a:r>
              <a:rPr lang="fr-FR" sz="2800" dirty="0"/>
              <a:t>. Résultats de l’affectation et début des inscriptions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72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029" y="34419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FR" b="1" u="sng" spc="-1" dirty="0" smtClean="0">
                <a:latin typeface="Arial"/>
                <a:ea typeface="DejaVu Sans"/>
              </a:rPr>
              <a:t>PASSPRO</a:t>
            </a:r>
            <a:r>
              <a:rPr lang="fr-FR" b="1" u="sng" spc="-1" dirty="0" smtClean="0">
                <a:latin typeface="Arial"/>
                <a:ea typeface="DejaVu Sans"/>
              </a:rPr>
              <a:t/>
            </a:r>
            <a:br>
              <a:rPr lang="fr-FR" b="1" u="sng" spc="-1" dirty="0" smtClean="0">
                <a:latin typeface="Arial"/>
                <a:ea typeface="DejaVu Sans"/>
              </a:rPr>
            </a:br>
            <a:r>
              <a:rPr lang="fr-FR" b="1" u="sng" spc="-1" dirty="0" smtClean="0">
                <a:solidFill>
                  <a:schemeClr val="bg2"/>
                </a:solidFill>
                <a:latin typeface="Arial"/>
                <a:ea typeface="DejaVu Sans"/>
              </a:rPr>
              <a:t/>
            </a:r>
            <a:br>
              <a:rPr lang="fr-FR" b="1" u="sng" spc="-1" dirty="0" smtClean="0">
                <a:solidFill>
                  <a:schemeClr val="bg2"/>
                </a:solidFill>
                <a:latin typeface="Arial"/>
                <a:ea typeface="DejaVu Sans"/>
              </a:rPr>
            </a:br>
            <a:endParaRPr lang="fr-FR" sz="2000" b="1" dirty="0">
              <a:solidFill>
                <a:schemeClr val="bg2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6098" y="1822767"/>
            <a:ext cx="9905999" cy="3541714"/>
          </a:xfrm>
        </p:spPr>
        <p:txBody>
          <a:bodyPr/>
          <a:lstStyle/>
          <a:p>
            <a:r>
              <a:rPr lang="fr-FR" spc="-1" dirty="0">
                <a:latin typeface="Arial"/>
                <a:ea typeface="DejaVu Sans"/>
              </a:rPr>
              <a:t>Les élèves, candidats à l'admission dans certaines formations professionnelles post 3e, peuvent bénéficier d'</a:t>
            </a:r>
            <a:r>
              <a:rPr lang="fr-FR" b="1" u="sng" spc="-1" dirty="0">
                <a:latin typeface="Arial"/>
                <a:ea typeface="DejaVu Sans"/>
              </a:rPr>
              <a:t>entretiens d'information</a:t>
            </a:r>
            <a:r>
              <a:rPr lang="fr-FR" spc="-1" dirty="0">
                <a:latin typeface="Arial"/>
                <a:ea typeface="DejaVu Sans"/>
              </a:rPr>
              <a:t> spécialement organisés pour eux par des lycées de l'académie de Février à Mai - </a:t>
            </a:r>
            <a:r>
              <a:rPr lang="fr-FR" u="sng" spc="-1" dirty="0">
                <a:latin typeface="Arial"/>
                <a:ea typeface="DejaVu Sans"/>
              </a:rPr>
              <a:t>inscriptions</a:t>
            </a:r>
            <a:r>
              <a:rPr lang="fr-FR" spc="-1" dirty="0">
                <a:latin typeface="Arial"/>
                <a:ea typeface="DejaVu Sans"/>
              </a:rPr>
              <a:t> du 5 février au 26 avril 2024</a:t>
            </a:r>
            <a:r>
              <a:rPr lang="fr-FR" spc="-1" dirty="0">
                <a:solidFill>
                  <a:schemeClr val="bg2"/>
                </a:solidFill>
                <a:latin typeface="Arial"/>
              </a:rPr>
              <a:t/>
            </a:r>
            <a:br>
              <a:rPr lang="fr-FR" spc="-1" dirty="0">
                <a:solidFill>
                  <a:schemeClr val="bg2"/>
                </a:solidFill>
                <a:latin typeface="Arial"/>
              </a:rPr>
            </a:br>
            <a:endParaRPr lang="fr-FR" spc="-1" dirty="0" smtClean="0">
              <a:solidFill>
                <a:schemeClr val="bg2"/>
              </a:solidFill>
              <a:latin typeface="Arial"/>
            </a:endParaRPr>
          </a:p>
          <a:p>
            <a:r>
              <a:rPr lang="fr-FR" spc="-1" dirty="0" smtClean="0">
                <a:latin typeface="Arial"/>
              </a:rPr>
              <a:t>Exemples de domaines: métiers d’art, alimentation, hôtellerie-restauration, aéronautique, prévention sécurité…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750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algn="ctr"/>
            <a:r>
              <a:rPr lang="fr-FR" b="1" dirty="0"/>
              <a:t>Procédure d’affectation 2</a:t>
            </a:r>
            <a:r>
              <a:rPr lang="fr-FR" b="1" baseline="30000" dirty="0"/>
              <a:t>nde</a:t>
            </a:r>
            <a:r>
              <a:rPr lang="fr-FR" b="1" dirty="0"/>
              <a:t> GT. </a:t>
            </a:r>
            <a:r>
              <a:rPr lang="fr-FR" b="1" dirty="0" err="1"/>
              <a:t>Affelnet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9714" y="1478570"/>
            <a:ext cx="10067697" cy="4312631"/>
          </a:xfrm>
        </p:spPr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L’élève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affecté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à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partir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zone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géographique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d’habitation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dans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son </a:t>
            </a:r>
            <a:r>
              <a:rPr lang="en-US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lycée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secteur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pour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toute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demande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d’affectation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2nde GT (sans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enseignements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particulier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fr-FR" u="sng" dirty="0">
                <a:latin typeface="Century Gothic" panose="020B0502020202020204" pitchFamily="34" charset="0"/>
              </a:rPr>
              <a:t>Lycées de secteur</a:t>
            </a:r>
            <a:r>
              <a:rPr lang="fr-FR" dirty="0">
                <a:latin typeface="Century Gothic" panose="020B050202020202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entury Gothic" panose="020B0502020202020204" pitchFamily="34" charset="0"/>
              </a:rPr>
              <a:t>Evariste Galois, Sartrouville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entury Gothic" panose="020B0502020202020204" pitchFamily="34" charset="0"/>
              </a:rPr>
              <a:t>Charles de Gaulle, Poissy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2744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spc="-1" dirty="0">
                <a:latin typeface="Century Gothic"/>
              </a:rPr>
              <a:t>Affectation en voie professionnelle en lycée professionnel</a:t>
            </a:r>
            <a:endParaRPr lang="fr-FR" b="1" dirty="0"/>
          </a:p>
        </p:txBody>
      </p:sp>
      <p:sp>
        <p:nvSpPr>
          <p:cNvPr id="4" name="PlaceHolder 2"/>
          <p:cNvSpPr>
            <a:spLocks noGrp="1"/>
          </p:cNvSpPr>
          <p:nvPr>
            <p:ph idx="1"/>
          </p:nvPr>
        </p:nvSpPr>
        <p:spPr>
          <a:xfrm>
            <a:off x="940526" y="3004457"/>
            <a:ext cx="10106885" cy="278674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685800" indent="-457200"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fr-FR" sz="2800" b="0" strike="noStrike" spc="-1" dirty="0" smtClean="0">
                <a:latin typeface="Arial"/>
              </a:rPr>
              <a:t>L</a:t>
            </a:r>
            <a:r>
              <a:rPr lang="fr-FR" sz="2800" b="0" u="sng" strike="noStrike" spc="-1" dirty="0" smtClean="0">
                <a:uFillTx/>
                <a:latin typeface="Arial"/>
              </a:rPr>
              <a:t>’affectation</a:t>
            </a:r>
            <a:r>
              <a:rPr lang="fr-FR" sz="2800" b="0" strike="noStrike" spc="-1" dirty="0" smtClean="0">
                <a:latin typeface="Arial"/>
              </a:rPr>
              <a:t> </a:t>
            </a:r>
            <a:r>
              <a:rPr lang="fr-FR" sz="2800" b="0" strike="noStrike" spc="-1" dirty="0">
                <a:latin typeface="Arial"/>
              </a:rPr>
              <a:t>est académique et informatisée (</a:t>
            </a:r>
            <a:r>
              <a:rPr lang="fr-FR" sz="2800" b="1" strike="noStrike" spc="-1" dirty="0" err="1" smtClean="0">
                <a:latin typeface="Arial"/>
              </a:rPr>
              <a:t>Affelnet</a:t>
            </a:r>
            <a:r>
              <a:rPr lang="fr-FR" sz="2800" b="0" strike="noStrike" spc="-1" dirty="0" smtClean="0">
                <a:latin typeface="Arial"/>
              </a:rPr>
              <a:t>)</a:t>
            </a:r>
          </a:p>
          <a:p>
            <a:pPr marL="685800" indent="-457200"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fr-FR" sz="2800" b="0" strike="noStrike" spc="-1" dirty="0" smtClean="0">
                <a:latin typeface="Arial"/>
              </a:rPr>
              <a:t>Possibilité </a:t>
            </a:r>
            <a:r>
              <a:rPr lang="fr-FR" sz="2800" b="0" strike="noStrike" spc="-1" dirty="0">
                <a:latin typeface="Arial"/>
              </a:rPr>
              <a:t>d’effectuer </a:t>
            </a:r>
            <a:r>
              <a:rPr lang="fr-FR" sz="2800" b="1" strike="noStrike" spc="-1" dirty="0">
                <a:latin typeface="Arial"/>
              </a:rPr>
              <a:t>10 vœux</a:t>
            </a:r>
            <a:endParaRPr lang="fr-FR" sz="2800" b="0" strike="noStrike" spc="-1" dirty="0">
              <a:latin typeface="Arial"/>
            </a:endParaRPr>
          </a:p>
          <a:p>
            <a:pPr indent="0" algn="ctr">
              <a:buNone/>
            </a:pPr>
            <a:r>
              <a:rPr lang="fr-FR" sz="2800" b="1" strike="noStrike" spc="-1" dirty="0">
                <a:latin typeface="Arial"/>
              </a:rPr>
              <a:t>1 vœu</a:t>
            </a:r>
            <a:r>
              <a:rPr lang="fr-FR" sz="2800" b="0" strike="noStrike" spc="-1" dirty="0">
                <a:latin typeface="Arial"/>
              </a:rPr>
              <a:t> = 2nde pro ou 2nde pro famille de métiers dans un lycée</a:t>
            </a:r>
          </a:p>
          <a:p>
            <a:pPr marL="685800" indent="-457200"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fr-FR" sz="2800" b="0" strike="noStrike" spc="-1" dirty="0" smtClean="0">
                <a:latin typeface="Arial"/>
              </a:rPr>
              <a:t>L’affectation </a:t>
            </a:r>
            <a:r>
              <a:rPr lang="fr-FR" sz="2800" b="0" strike="noStrike" spc="-1" dirty="0">
                <a:latin typeface="Arial"/>
              </a:rPr>
              <a:t>prend en compte les résultats scolaires et le bonus éventuel de Passpro</a:t>
            </a:r>
          </a:p>
        </p:txBody>
      </p:sp>
    </p:spTree>
    <p:extLst>
      <p:ext uri="{BB962C8B-B14F-4D97-AF65-F5344CB8AC3E}">
        <p14:creationId xmlns="" xmlns:p14="http://schemas.microsoft.com/office/powerpoint/2010/main" val="26101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spc="-1" dirty="0">
                <a:latin typeface="Century Gothic"/>
              </a:rPr>
              <a:t>Affectation en apprentissage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spc="-1" dirty="0">
                <a:latin typeface="Arial"/>
              </a:rPr>
              <a:t>Démarche personnelle</a:t>
            </a:r>
            <a:r>
              <a:rPr lang="fr-FR" spc="-1" dirty="0">
                <a:latin typeface="Arial"/>
              </a:rPr>
              <a:t> : </a:t>
            </a:r>
          </a:p>
          <a:p>
            <a:pPr indent="0" algn="ctr">
              <a:buNone/>
            </a:pPr>
            <a:r>
              <a:rPr lang="fr-FR" spc="-1" dirty="0">
                <a:latin typeface="Arial"/>
              </a:rPr>
              <a:t>Rechercher une entreprise</a:t>
            </a:r>
          </a:p>
          <a:p>
            <a:pPr indent="0" algn="ctr">
              <a:buNone/>
            </a:pPr>
            <a:r>
              <a:rPr lang="fr-FR" spc="-1" dirty="0">
                <a:latin typeface="Arial"/>
              </a:rPr>
              <a:t>Aller aux JPO, se préinscrire au CFA</a:t>
            </a:r>
          </a:p>
          <a:p>
            <a:pPr indent="0" algn="ctr">
              <a:buNone/>
            </a:pPr>
            <a:endParaRPr lang="fr-FR" spc="-1" dirty="0">
              <a:latin typeface="Arial"/>
            </a:endParaRPr>
          </a:p>
          <a:p>
            <a:pPr indent="0" algn="ctr">
              <a:buNone/>
            </a:pPr>
            <a:r>
              <a:rPr lang="fr-FR" spc="-1" dirty="0">
                <a:latin typeface="Arial"/>
              </a:rPr>
              <a:t>Signer un contrat d’apprentissage de 2 ou 3 ans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112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7721" y="-165253"/>
            <a:ext cx="9905998" cy="1478570"/>
          </a:xfrm>
        </p:spPr>
        <p:txBody>
          <a:bodyPr/>
          <a:lstStyle/>
          <a:p>
            <a:pPr algn="ctr"/>
            <a:r>
              <a:rPr lang="fr-FR" b="1" dirty="0"/>
              <a:t>Ressources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7722" y="1162594"/>
            <a:ext cx="10049690" cy="462860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Onisep. </a:t>
            </a:r>
            <a:r>
              <a:rPr lang="fr-FR" dirty="0" smtClean="0">
                <a:solidFill>
                  <a:schemeClr val="bg2"/>
                </a:solidFill>
                <a:hlinkClick r:id="rId2"/>
              </a:rPr>
              <a:t>www.onisep.fr</a:t>
            </a:r>
            <a:endParaRPr lang="fr-FR" dirty="0" smtClean="0">
              <a:solidFill>
                <a:schemeClr val="bg2"/>
              </a:solidFill>
            </a:endParaRP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dirty="0"/>
              <a:t>CIO de Poissy. Sur </a:t>
            </a:r>
            <a:r>
              <a:rPr lang="fr-FR" dirty="0" err="1"/>
              <a:t>Rv</a:t>
            </a:r>
            <a:r>
              <a:rPr lang="fr-FR" dirty="0"/>
              <a:t> au 01 78 63 22 56</a:t>
            </a:r>
          </a:p>
          <a:p>
            <a:pPr marL="0" indent="0">
              <a:buNone/>
            </a:pPr>
            <a:r>
              <a:rPr lang="fr-FR" dirty="0">
                <a:solidFill>
                  <a:schemeClr val="bg2"/>
                </a:solidFill>
                <a:hlinkClick r:id="rId3"/>
              </a:rPr>
              <a:t>https://</a:t>
            </a:r>
            <a:r>
              <a:rPr lang="fr-FR" dirty="0" smtClean="0">
                <a:solidFill>
                  <a:schemeClr val="bg2"/>
                </a:solidFill>
                <a:hlinkClick r:id="rId3"/>
              </a:rPr>
              <a:t>view.genial.ly/601137afc9a2770da3ff484f/presentation-cio-de-poissy-sartrouville</a:t>
            </a:r>
            <a:endParaRPr lang="fr-FR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2"/>
              </a:solidFill>
            </a:endParaRPr>
          </a:p>
          <a:p>
            <a:r>
              <a:rPr lang="fr-FR" dirty="0"/>
              <a:t>Psychologue de l’éducation </a:t>
            </a:r>
            <a:r>
              <a:rPr lang="fr-FR" dirty="0" smtClean="0"/>
              <a:t>nationale: Charlotte Prud’homme</a:t>
            </a:r>
          </a:p>
          <a:p>
            <a:pPr marL="0" indent="0">
              <a:buNone/>
            </a:pPr>
            <a:r>
              <a:rPr lang="fr-FR" dirty="0" smtClean="0"/>
              <a:t>présente </a:t>
            </a:r>
            <a:r>
              <a:rPr lang="fr-FR" dirty="0"/>
              <a:t>au collège le mardi après-midi. </a:t>
            </a:r>
          </a:p>
          <a:p>
            <a:pPr marL="0" indent="0">
              <a:buNone/>
            </a:pPr>
            <a:r>
              <a:rPr lang="fr-FR" dirty="0"/>
              <a:t>cprud-homme3@ac-versailles.fr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404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spc="-1" dirty="0">
                <a:latin typeface="Century Gothic"/>
              </a:rPr>
              <a:t>LA VOIE GENERALE ET TECHNOLOGIQUE</a:t>
            </a:r>
            <a:endParaRPr lang="fr-FR" sz="4400" b="1" dirty="0"/>
          </a:p>
        </p:txBody>
      </p:sp>
    </p:spTree>
    <p:extLst>
      <p:ext uri="{BB962C8B-B14F-4D97-AF65-F5344CB8AC3E}">
        <p14:creationId xmlns="" xmlns:p14="http://schemas.microsoft.com/office/powerpoint/2010/main" val="31378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2042" y="226632"/>
            <a:ext cx="9905998" cy="1478570"/>
          </a:xfrm>
        </p:spPr>
        <p:txBody>
          <a:bodyPr/>
          <a:lstStyle/>
          <a:p>
            <a:r>
              <a:rPr lang="fr-FR" b="1" spc="-1" dirty="0">
                <a:latin typeface="Century Gothic"/>
              </a:rPr>
              <a:t>La 2</a:t>
            </a:r>
            <a:r>
              <a:rPr lang="fr-FR" b="1" spc="-1" baseline="30000" dirty="0">
                <a:latin typeface="Century Gothic"/>
              </a:rPr>
              <a:t>nde</a:t>
            </a:r>
            <a:r>
              <a:rPr lang="fr-FR" b="1" spc="-1" dirty="0">
                <a:latin typeface="Century Gothic"/>
              </a:rPr>
              <a:t> Générale et Technologique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4950" y="1567543"/>
            <a:ext cx="10642462" cy="4223658"/>
          </a:xfrm>
        </p:spPr>
        <p:txBody>
          <a:bodyPr>
            <a:normAutofit fontScale="77500" lnSpcReduction="20000"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b="1" spc="-1" dirty="0"/>
              <a:t>OBJECTIFS</a:t>
            </a:r>
            <a:endParaRPr lang="fr-FR" spc="-1" dirty="0"/>
          </a:p>
          <a:p>
            <a:pPr marL="14400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fr-FR" spc="-1" dirty="0">
                <a:ea typeface="DejaVu Sans"/>
              </a:rPr>
              <a:t>Elle doit permettre de préparer et préciser ses choix pour une orientation en classe de 1</a:t>
            </a:r>
            <a:r>
              <a:rPr lang="fr-FR" spc="-1" baseline="30000" dirty="0">
                <a:ea typeface="DejaVu Sans"/>
              </a:rPr>
              <a:t>ère</a:t>
            </a:r>
            <a:r>
              <a:rPr lang="fr-FR" spc="-1" dirty="0">
                <a:ea typeface="DejaVu Sans"/>
              </a:rPr>
              <a:t> , soit générale, soit technologique.</a:t>
            </a:r>
            <a:endParaRPr lang="fr-FR" sz="1600" spc="-1" dirty="0"/>
          </a:p>
          <a:p>
            <a:pPr marL="431190" indent="-285750" algn="just" defTabSz="457200">
              <a:lnSpc>
                <a:spcPct val="100000"/>
              </a:lnSpc>
              <a:spcBef>
                <a:spcPts val="1001"/>
              </a:spcBef>
              <a:buClr>
                <a:schemeClr val="accent2"/>
              </a:buClr>
              <a:buSzPct val="45000"/>
              <a:tabLst>
                <a:tab pos="0" algn="l"/>
              </a:tabLst>
            </a:pPr>
            <a:r>
              <a:rPr lang="fr-FR" spc="-1" dirty="0">
                <a:ea typeface="DejaVu Sans"/>
              </a:rPr>
              <a:t> Un tronc commun</a:t>
            </a:r>
            <a:endParaRPr lang="fr-FR" spc="-1" dirty="0"/>
          </a:p>
          <a:p>
            <a:pPr marL="431190" indent="-285750" algn="just" defTabSz="457200">
              <a:lnSpc>
                <a:spcPct val="100000"/>
              </a:lnSpc>
              <a:spcBef>
                <a:spcPts val="1001"/>
              </a:spcBef>
              <a:buClr>
                <a:schemeClr val="accent2"/>
              </a:buClr>
              <a:buSzPct val="45000"/>
              <a:tabLst>
                <a:tab pos="0" algn="l"/>
              </a:tabLst>
            </a:pPr>
            <a:r>
              <a:rPr lang="fr-FR" spc="-1" dirty="0">
                <a:ea typeface="DejaVu Sans"/>
              </a:rPr>
              <a:t>Les enseignements optionnels</a:t>
            </a:r>
            <a:endParaRPr lang="fr-FR" spc="-1" dirty="0"/>
          </a:p>
          <a:p>
            <a:pPr marL="431190" indent="-285750" algn="just" defTabSz="457200">
              <a:lnSpc>
                <a:spcPct val="100000"/>
              </a:lnSpc>
              <a:spcBef>
                <a:spcPts val="1001"/>
              </a:spcBef>
              <a:buClr>
                <a:schemeClr val="accent2"/>
              </a:buClr>
              <a:buSzPct val="45000"/>
              <a:tabLst>
                <a:tab pos="0" algn="l"/>
              </a:tabLst>
            </a:pPr>
            <a:r>
              <a:rPr lang="fr-FR" spc="-1" dirty="0">
                <a:ea typeface="DejaVu Sans"/>
              </a:rPr>
              <a:t> Une aide à l’orientation pour le choix des spécialités en classe de 1</a:t>
            </a:r>
            <a:r>
              <a:rPr lang="fr-FR" spc="-1" baseline="30000" dirty="0">
                <a:ea typeface="DejaVu Sans"/>
              </a:rPr>
              <a:t>ère</a:t>
            </a:r>
            <a:r>
              <a:rPr lang="fr-FR" spc="-1" dirty="0">
                <a:ea typeface="DejaVu Sans"/>
              </a:rPr>
              <a:t> </a:t>
            </a:r>
            <a:endParaRPr lang="fr-FR" spc="-1" dirty="0"/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1400" spc="-1" dirty="0"/>
          </a:p>
          <a:p>
            <a:pPr marL="3672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b="1" spc="-1" dirty="0">
                <a:ea typeface="DejaVu Sans"/>
              </a:rPr>
              <a:t>POUR QUI </a:t>
            </a:r>
            <a:endParaRPr lang="fr-FR" spc="-1" dirty="0"/>
          </a:p>
          <a:p>
            <a:pPr marL="431190" indent="-285750" defTabSz="457200">
              <a:lnSpc>
                <a:spcPct val="100000"/>
              </a:lnSpc>
              <a:spcBef>
                <a:spcPts val="1001"/>
              </a:spcBef>
              <a:buClr>
                <a:schemeClr val="accent2"/>
              </a:buClr>
              <a:buSzPct val="70000"/>
              <a:tabLst>
                <a:tab pos="0" algn="l"/>
              </a:tabLst>
            </a:pPr>
            <a:r>
              <a:rPr lang="fr-FR" sz="2000" spc="-1" dirty="0">
                <a:ea typeface="DejaVu Sans"/>
              </a:rPr>
              <a:t>Les Enseignements sont théoriques et abstraits</a:t>
            </a:r>
            <a:endParaRPr lang="fr-FR" sz="2000" spc="-1" dirty="0"/>
          </a:p>
          <a:p>
            <a:pPr marL="431190" indent="-285750" defTabSz="457200">
              <a:lnSpc>
                <a:spcPct val="100000"/>
              </a:lnSpc>
              <a:spcBef>
                <a:spcPts val="1001"/>
              </a:spcBef>
              <a:buClr>
                <a:schemeClr val="accent2"/>
              </a:buClr>
              <a:buSzPct val="70000"/>
              <a:tabLst>
                <a:tab pos="0" algn="l"/>
              </a:tabLst>
            </a:pPr>
            <a:r>
              <a:rPr lang="fr-FR" sz="2000" spc="-1" dirty="0">
                <a:ea typeface="DejaVu Sans"/>
              </a:rPr>
              <a:t>Le travail personnel à la maison est important</a:t>
            </a:r>
            <a:endParaRPr lang="fr-FR" sz="2000" spc="-1" dirty="0"/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1400" spc="-1" dirty="0"/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u="sng" spc="-1" dirty="0">
                <a:ea typeface="DejaVu Sans"/>
              </a:rPr>
              <a:t>Pour ceux qui aiment </a:t>
            </a:r>
            <a:r>
              <a:rPr lang="fr-FR" sz="2000" spc="-1" dirty="0">
                <a:ea typeface="DejaVu Sans"/>
              </a:rPr>
              <a:t>:</a:t>
            </a:r>
            <a:endParaRPr lang="fr-FR" sz="2000" spc="-1" dirty="0"/>
          </a:p>
          <a:p>
            <a:pPr marL="144000" indent="-343080" defTabSz="4572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fr-FR" sz="2000" b="1" spc="-1" dirty="0">
                <a:ea typeface="DejaVu Sans"/>
              </a:rPr>
              <a:t>Analyser - Commenter - Argumenter - Rédiger Réfléchir - Synthétiser</a:t>
            </a:r>
            <a:endParaRPr lang="fr-FR" sz="2000" spc="-1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995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50865" y="0"/>
            <a:ext cx="9905998" cy="1478570"/>
          </a:xfrm>
        </p:spPr>
        <p:txBody>
          <a:bodyPr/>
          <a:lstStyle/>
          <a:p>
            <a:r>
              <a:rPr lang="fr-FR" b="1" spc="-1" dirty="0">
                <a:cs typeface="Arial" panose="020B0604020202020204" pitchFamily="34" charset="0"/>
              </a:rPr>
              <a:t>Répartition horaire en 2</a:t>
            </a:r>
            <a:r>
              <a:rPr lang="fr-FR" b="1" spc="-1" baseline="30000" dirty="0">
                <a:cs typeface="Arial" panose="020B0604020202020204" pitchFamily="34" charset="0"/>
              </a:rPr>
              <a:t>nde</a:t>
            </a:r>
            <a:r>
              <a:rPr lang="fr-FR" b="1" spc="-1" dirty="0">
                <a:cs typeface="Arial" panose="020B0604020202020204" pitchFamily="34" charset="0"/>
              </a:rPr>
              <a:t> Générale</a:t>
            </a:r>
            <a:endParaRPr lang="fr-FR" dirty="0"/>
          </a:p>
        </p:txBody>
      </p:sp>
      <p:graphicFrame>
        <p:nvGraphicFramePr>
          <p:cNvPr id="5" name="Espace réservé du contenu 3"/>
          <p:cNvGraphicFramePr/>
          <p:nvPr>
            <p:extLst>
              <p:ext uri="{D42A27DB-BD31-4B8C-83A1-F6EECF244321}">
                <p14:modId xmlns="" xmlns:p14="http://schemas.microsoft.com/office/powerpoint/2010/main" val="2266571637"/>
              </p:ext>
            </p:extLst>
          </p:nvPr>
        </p:nvGraphicFramePr>
        <p:xfrm>
          <a:off x="1313174" y="1461007"/>
          <a:ext cx="8825400" cy="4820400"/>
        </p:xfrm>
        <a:graphic>
          <a:graphicData uri="http://schemas.openxmlformats.org/drawingml/2006/table">
            <a:tbl>
              <a:tblPr/>
              <a:tblGrid>
                <a:gridCol w="5780880"/>
                <a:gridCol w="3044520"/>
              </a:tblGrid>
              <a:tr h="370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chemeClr val="lt1"/>
                          </a:solidFill>
                          <a:latin typeface="Century Gothic"/>
                        </a:rPr>
                        <a:t>Enseignements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chemeClr val="lt1"/>
                          </a:solidFill>
                          <a:latin typeface="Century Gothic"/>
                        </a:rPr>
                        <a:t>Horaires hebdomadaires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Français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4h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Sciences économiques et sociales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1h30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 dirty="0">
                          <a:solidFill>
                            <a:schemeClr val="dk1"/>
                          </a:solidFill>
                          <a:latin typeface="Century Gothic"/>
                        </a:rPr>
                        <a:t>Sciences numériques et technologie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1h30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 dirty="0">
                          <a:solidFill>
                            <a:schemeClr val="dk1"/>
                          </a:solidFill>
                          <a:latin typeface="Century Gothic"/>
                        </a:rPr>
                        <a:t>Histoire-géographie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3h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LVA et LVB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5h30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Mathématiques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4h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Physique-chimie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3h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Sciences de la vie et de la terre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1h30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Education physique et sportive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2h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Enseignement moral et civique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18 h annuelles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Accompagnement personnalisé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2h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2 enseignements optionnels maximum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b="0" strike="noStrike" spc="-1" dirty="0">
                        <a:solidFill>
                          <a:schemeClr val="dk1"/>
                        </a:solidFill>
                        <a:latin typeface="Century Gothic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191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3350" y="200507"/>
            <a:ext cx="9905998" cy="1478570"/>
          </a:xfrm>
        </p:spPr>
        <p:txBody>
          <a:bodyPr/>
          <a:lstStyle/>
          <a:p>
            <a:pPr algn="ctr"/>
            <a:r>
              <a:rPr lang="fr-FR" b="1" spc="-1" dirty="0">
                <a:latin typeface="Century Gothic"/>
              </a:rPr>
              <a:t>Options à « capacité contrainte »</a:t>
            </a:r>
            <a:endParaRPr lang="fr-FR" dirty="0"/>
          </a:p>
        </p:txBody>
      </p:sp>
      <p:pic>
        <p:nvPicPr>
          <p:cNvPr id="3" name="Espace réservé du contenu 3" descr="Une image contenant texte, capture d’écran, reçu, Police&#10;&#10;Description générée automatiquement"/>
          <p:cNvPicPr/>
          <p:nvPr/>
        </p:nvPicPr>
        <p:blipFill>
          <a:blip r:embed="rId2" cstate="print"/>
          <a:stretch/>
        </p:blipFill>
        <p:spPr>
          <a:xfrm>
            <a:off x="725549" y="1776600"/>
            <a:ext cx="10641600" cy="43164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="" xmlns:p14="http://schemas.microsoft.com/office/powerpoint/2010/main" val="21498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048" y="0"/>
            <a:ext cx="9905998" cy="1478570"/>
          </a:xfrm>
        </p:spPr>
        <p:txBody>
          <a:bodyPr/>
          <a:lstStyle/>
          <a:p>
            <a:r>
              <a:rPr lang="fr-FR" b="1" spc="-1" dirty="0">
                <a:latin typeface="Century Gothic"/>
              </a:rPr>
              <a:t>Après la 2</a:t>
            </a:r>
            <a:r>
              <a:rPr lang="fr-FR" b="1" spc="-1" baseline="30000" dirty="0">
                <a:latin typeface="Century Gothic"/>
              </a:rPr>
              <a:t>nde</a:t>
            </a:r>
            <a:r>
              <a:rPr lang="fr-FR" b="1" spc="-1" dirty="0">
                <a:latin typeface="Century Gothic"/>
              </a:rPr>
              <a:t> GT? Le bac général</a:t>
            </a:r>
            <a:endParaRPr lang="fr-FR" b="1" dirty="0"/>
          </a:p>
        </p:txBody>
      </p:sp>
      <p:pic>
        <p:nvPicPr>
          <p:cNvPr id="3" name="table"/>
          <p:cNvPicPr/>
          <p:nvPr/>
        </p:nvPicPr>
        <p:blipFill>
          <a:blip r:embed="rId2" cstate="print"/>
          <a:stretch/>
        </p:blipFill>
        <p:spPr>
          <a:xfrm>
            <a:off x="805526" y="1818000"/>
            <a:ext cx="4662720" cy="3504240"/>
          </a:xfrm>
          <a:prstGeom prst="rect">
            <a:avLst/>
          </a:prstGeom>
          <a:ln w="0">
            <a:noFill/>
          </a:ln>
        </p:spPr>
      </p:pic>
      <p:pic>
        <p:nvPicPr>
          <p:cNvPr id="4" name="table"/>
          <p:cNvPicPr/>
          <p:nvPr/>
        </p:nvPicPr>
        <p:blipFill>
          <a:blip r:embed="rId3" cstate="print"/>
          <a:stretch/>
        </p:blipFill>
        <p:spPr>
          <a:xfrm>
            <a:off x="6194365" y="1061743"/>
            <a:ext cx="4675680" cy="55944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="" xmlns:p14="http://schemas.microsoft.com/office/powerpoint/2010/main" val="35393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/>
          <p:nvPr/>
        </p:nvPicPr>
        <p:blipFill>
          <a:blip r:embed="rId2" cstate="print"/>
          <a:srcRect l="31287" t="18443" r="32447" b="40311"/>
          <a:stretch/>
        </p:blipFill>
        <p:spPr>
          <a:xfrm>
            <a:off x="2008800" y="374400"/>
            <a:ext cx="8174880" cy="6108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="" xmlns:p14="http://schemas.microsoft.com/office/powerpoint/2010/main" val="28337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spc="-1" dirty="0">
                <a:latin typeface="Century Gothic"/>
              </a:rPr>
              <a:t>Après la 2</a:t>
            </a:r>
            <a:r>
              <a:rPr lang="fr-FR" b="1" spc="-1" baseline="30000" dirty="0">
                <a:latin typeface="Century Gothic"/>
              </a:rPr>
              <a:t>nde</a:t>
            </a:r>
            <a:r>
              <a:rPr lang="fr-FR" b="1" spc="-1" dirty="0">
                <a:latin typeface="Century Gothic"/>
              </a:rPr>
              <a:t> GT? Le bac technologique</a:t>
            </a:r>
            <a:endParaRPr lang="fr-FR" b="1" dirty="0"/>
          </a:p>
        </p:txBody>
      </p:sp>
      <p:graphicFrame>
        <p:nvGraphicFramePr>
          <p:cNvPr id="3" name="Espace réservé du contenu 3"/>
          <p:cNvGraphicFramePr/>
          <p:nvPr>
            <p:extLst>
              <p:ext uri="{D42A27DB-BD31-4B8C-83A1-F6EECF244321}">
                <p14:modId xmlns="" xmlns:p14="http://schemas.microsoft.com/office/powerpoint/2010/main" val="1861675873"/>
              </p:ext>
            </p:extLst>
          </p:nvPr>
        </p:nvGraphicFramePr>
        <p:xfrm>
          <a:off x="1267097" y="2182496"/>
          <a:ext cx="8941351" cy="3643542"/>
        </p:xfrm>
        <a:graphic>
          <a:graphicData uri="http://schemas.openxmlformats.org/drawingml/2006/table">
            <a:tbl>
              <a:tblPr/>
              <a:tblGrid>
                <a:gridCol w="5782791"/>
                <a:gridCol w="1471320"/>
                <a:gridCol w="1687240"/>
              </a:tblGrid>
              <a:tr h="404838">
                <a:tc gridSpan="3"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chemeClr val="lt1"/>
                          </a:solidFill>
                          <a:latin typeface="Century Gothic"/>
                        </a:rPr>
                        <a:t>Enseignements communs du Bac technologique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04838">
                <a:tc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chemeClr val="dk1"/>
                        </a:solidFill>
                        <a:latin typeface="Century Gothic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1</a:t>
                      </a:r>
                      <a:r>
                        <a:rPr lang="fr-FR" sz="1800" b="0" strike="noStrike" spc="-1" baseline="30000">
                          <a:solidFill>
                            <a:schemeClr val="dk1"/>
                          </a:solidFill>
                          <a:latin typeface="Century Gothic"/>
                        </a:rPr>
                        <a:t>ère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Terminale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Français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3h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chemeClr val="dk1"/>
                        </a:solidFill>
                        <a:latin typeface="Century Gothic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Philosophie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b="0" strike="noStrike" spc="-1">
                        <a:solidFill>
                          <a:schemeClr val="dk1"/>
                        </a:solidFill>
                        <a:latin typeface="Century Gothic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2h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Histoire Géographie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1h30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1h30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Enseignement moral et civique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18h/an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18h/an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LVA/LVB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4h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4h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 dirty="0">
                          <a:solidFill>
                            <a:schemeClr val="dk1"/>
                          </a:solidFill>
                          <a:latin typeface="Century Gothic"/>
                        </a:rPr>
                        <a:t>EPS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2h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2h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Enseignements technologiques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chemeClr val="dk1"/>
                          </a:solidFill>
                          <a:latin typeface="Century Gothic"/>
                        </a:rPr>
                        <a:t>14/18h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800" b="0" strike="noStrike" spc="-1" dirty="0">
                          <a:solidFill>
                            <a:schemeClr val="dk1"/>
                          </a:solidFill>
                          <a:latin typeface="Century Gothic"/>
                        </a:rPr>
                        <a:t>14/18h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86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105</TotalTime>
  <Words>927</Words>
  <Application>Microsoft Office PowerPoint</Application>
  <PresentationFormat>Personnalisé</PresentationFormat>
  <Paragraphs>229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Circuit</vt:lpstr>
      <vt:lpstr>RÉUNION D’INFORMATION ORIENTATION POST 3ème</vt:lpstr>
      <vt:lpstr>Diapositive 2</vt:lpstr>
      <vt:lpstr>Diapositive 3</vt:lpstr>
      <vt:lpstr>La 2nde Générale et Technologique</vt:lpstr>
      <vt:lpstr>Répartition horaire en 2nde Générale</vt:lpstr>
      <vt:lpstr>Options à « capacité contrainte »</vt:lpstr>
      <vt:lpstr>Après la 2nde GT? Le bac général</vt:lpstr>
      <vt:lpstr>Diapositive 8</vt:lpstr>
      <vt:lpstr>Après la 2nde GT? Le bac technologique</vt:lpstr>
      <vt:lpstr>Les bacs technologiques</vt:lpstr>
      <vt:lpstr>Les bacs technologiques</vt:lpstr>
      <vt:lpstr>Diapositive 12</vt:lpstr>
      <vt:lpstr>Diapositive 13</vt:lpstr>
      <vt:lpstr>LA VOIE PROFESSIONNELLE</vt:lpstr>
      <vt:lpstr>La voie professionnelle</vt:lpstr>
      <vt:lpstr>Le bac professionnel</vt:lpstr>
      <vt:lpstr>Les Familles de Métiers</vt:lpstr>
      <vt:lpstr>Exemples 2nde Famille de métiers</vt:lpstr>
      <vt:lpstr>Certificat d’Aptitude Professionnelle (CAP)</vt:lpstr>
      <vt:lpstr>Procédure d’orientation et d’affectation</vt:lpstr>
      <vt:lpstr>PASSPRO  </vt:lpstr>
      <vt:lpstr>Procédure d’affectation 2nde GT. Affelnet</vt:lpstr>
      <vt:lpstr>Affectation en voie professionnelle en lycée professionnel</vt:lpstr>
      <vt:lpstr>Affectation en apprentissage</vt:lpstr>
      <vt:lpstr>Ressources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D’INFORMATION ORIENTATION POST 3ème</dc:title>
  <dc:creator>user</dc:creator>
  <cp:lastModifiedBy>princ</cp:lastModifiedBy>
  <cp:revision>15</cp:revision>
  <dcterms:created xsi:type="dcterms:W3CDTF">2024-03-01T07:44:04Z</dcterms:created>
  <dcterms:modified xsi:type="dcterms:W3CDTF">2024-04-02T07:04:32Z</dcterms:modified>
</cp:coreProperties>
</file>